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95" r:id="rId4"/>
    <p:sldId id="300" r:id="rId5"/>
    <p:sldId id="298" r:id="rId6"/>
    <p:sldId id="301" r:id="rId7"/>
    <p:sldId id="299" r:id="rId8"/>
    <p:sldId id="291" r:id="rId9"/>
    <p:sldId id="292" r:id="rId10"/>
    <p:sldId id="283" r:id="rId11"/>
    <p:sldId id="29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і слайди" id="{A20B76A2-4316-477D-AF86-7429618BC60A}">
          <p14:sldIdLst>
            <p14:sldId id="257"/>
            <p14:sldId id="262"/>
            <p14:sldId id="295"/>
            <p14:sldId id="300"/>
            <p14:sldId id="298"/>
            <p14:sldId id="301"/>
            <p14:sldId id="299"/>
            <p14:sldId id="291"/>
            <p14:sldId id="292"/>
            <p14:sldId id="283"/>
            <p14:sldId id="296"/>
          </p14:sldIdLst>
        </p14:section>
        <p14:section name="Звичані інформаційні слайди" id="{400A2E87-DEDA-4406-A499-17582B27285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ркашина Татьяна Александровна" initials="ЧТА" lastIdx="1" clrIdx="0">
    <p:extLst>
      <p:ext uri="{19B8F6BF-5375-455C-9EA6-DF929625EA0E}">
        <p15:presenceInfo xmlns:p15="http://schemas.microsoft.com/office/powerpoint/2012/main" userId="S-1-5-21-1292428093-1606980848-1957994488-1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4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5256" autoAdjust="0"/>
  </p:normalViewPr>
  <p:slideViewPr>
    <p:cSldViewPr snapToGrid="0">
      <p:cViewPr varScale="1">
        <p:scale>
          <a:sx n="76" d="100"/>
          <a:sy n="76" d="100"/>
        </p:scale>
        <p:origin x="68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94014289880432E-2"/>
          <c:y val="4.400793650793651E-2"/>
          <c:w val="0.94940598571011958"/>
          <c:h val="0.708118859938361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460892465709132E-2"/>
                  <c:y val="2.3420568496494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42-4307-9DAC-4A579A6492A4}"/>
                </c:ext>
              </c:extLst>
            </c:dLbl>
            <c:dLbl>
              <c:idx val="1"/>
              <c:layout>
                <c:manualLayout>
                  <c:x val="-1.1159946749085168E-2"/>
                  <c:y val="-4.617724686238577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60-4F4E-AFE6-A0D7358791B8}"/>
                </c:ext>
              </c:extLst>
            </c:dLbl>
            <c:dLbl>
              <c:idx val="2"/>
              <c:layout>
                <c:manualLayout>
                  <c:x val="-5.6640420298677873E-3"/>
                  <c:y val="-4.293721289589421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91-48E7-B095-5CA5373DC661}"/>
                </c:ext>
              </c:extLst>
            </c:dLbl>
            <c:dLbl>
              <c:idx val="3"/>
              <c:layout>
                <c:manualLayout>
                  <c:x val="-7.9296588418149017E-3"/>
                  <c:y val="9.36822739859811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91-48E7-B095-5CA5373DC661}"/>
                </c:ext>
              </c:extLst>
            </c:dLbl>
            <c:dLbl>
              <c:idx val="4"/>
              <c:layout>
                <c:manualLayout>
                  <c:x val="-1.3635266912405812E-2"/>
                  <c:y val="-6.6610309771134946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64,50%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460-4F4E-AFE6-A0D7358791B8}"/>
                </c:ext>
              </c:extLst>
            </c:dLbl>
            <c:dLbl>
              <c:idx val="5"/>
              <c:layout>
                <c:manualLayout>
                  <c:x val="-1.1328084059735658E-2"/>
                  <c:y val="-2.34205684964953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91-48E7-B095-5CA5373DC661}"/>
                </c:ext>
              </c:extLst>
            </c:dLbl>
            <c:dLbl>
              <c:idx val="6"/>
              <c:layout>
                <c:manualLayout>
                  <c:x val="-1.2617434099762957E-2"/>
                  <c:y val="3.7736621507384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60-4F4E-AFE6-A0D7358791B8}"/>
                </c:ext>
              </c:extLst>
            </c:dLbl>
            <c:dLbl>
              <c:idx val="7"/>
              <c:layout>
                <c:manualLayout>
                  <c:x val="-5.664042029867787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91-48E7-B095-5CA5373DC661}"/>
                </c:ext>
              </c:extLst>
            </c:dLbl>
            <c:dLbl>
              <c:idx val="8"/>
              <c:layout>
                <c:manualLayout>
                  <c:x val="4.9931875399995091E-3"/>
                  <c:y val="-2.308862343119503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60-4F4E-AFE6-A0D7358791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ФБГЕ</c:v>
                </c:pt>
                <c:pt idx="1">
                  <c:v>ПФ</c:v>
                </c:pt>
                <c:pt idx="2">
                  <c:v>ФБіП</c:v>
                </c:pt>
                <c:pt idx="3">
                  <c:v>ФУІФЖ</c:v>
                </c:pt>
                <c:pt idx="4">
                  <c:v>ФКМ</c:v>
                </c:pt>
                <c:pt idx="5">
                  <c:v>МФ</c:v>
                </c:pt>
                <c:pt idx="6">
                  <c:v>ФПІС</c:v>
                </c:pt>
                <c:pt idx="7">
                  <c:v>ФКНФМ</c:v>
                </c:pt>
                <c:pt idx="8">
                  <c:v>ФФВС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0.58799999999999997</c:v>
                </c:pt>
                <c:pt idx="1">
                  <c:v>0.68899999999999995</c:v>
                </c:pt>
                <c:pt idx="2">
                  <c:v>0.58699999999999997</c:v>
                </c:pt>
                <c:pt idx="3">
                  <c:v>0.59</c:v>
                </c:pt>
                <c:pt idx="4" formatCode="0%">
                  <c:v>0.64500000000000002</c:v>
                </c:pt>
                <c:pt idx="5">
                  <c:v>0.66</c:v>
                </c:pt>
                <c:pt idx="6">
                  <c:v>0.72399999999999998</c:v>
                </c:pt>
                <c:pt idx="7">
                  <c:v>0.60499999999999998</c:v>
                </c:pt>
                <c:pt idx="8">
                  <c:v>0.35399999999999998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60-4F4E-AFE6-A0D7358791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заочна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248218837176631E-3"/>
                  <c:y val="-2.1468606447947106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68,80%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460-4F4E-AFE6-A0D7358791B8}"/>
                </c:ext>
              </c:extLst>
            </c:dLbl>
            <c:dLbl>
              <c:idx val="1"/>
              <c:layout>
                <c:manualLayout>
                  <c:x val="1.0539667248680435E-2"/>
                  <c:y val="7.02617054894860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60-4F4E-AFE6-A0D7358791B8}"/>
                </c:ext>
              </c:extLst>
            </c:dLbl>
            <c:dLbl>
              <c:idx val="2"/>
              <c:layout>
                <c:manualLayout>
                  <c:x val="8.4216723195589659E-3"/>
                  <c:y val="-2.14750015859597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75,30%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460-4F4E-AFE6-A0D7358791B8}"/>
                </c:ext>
              </c:extLst>
            </c:dLbl>
            <c:dLbl>
              <c:idx val="3"/>
              <c:layout>
                <c:manualLayout>
                  <c:x val="8.5200571756053715E-3"/>
                  <c:y val="-1.72427020033253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60-4F4E-AFE6-A0D7358791B8}"/>
                </c:ext>
              </c:extLst>
            </c:dLbl>
            <c:dLbl>
              <c:idx val="4"/>
              <c:layout>
                <c:manualLayout>
                  <c:x val="1.4134862178693836E-2"/>
                  <c:y val="1.8207186831960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60-4F4E-AFE6-A0D7358791B8}"/>
                </c:ext>
              </c:extLst>
            </c:dLbl>
            <c:dLbl>
              <c:idx val="5"/>
              <c:layout>
                <c:manualLayout>
                  <c:x val="2.0833333333333249E-2"/>
                  <c:y val="7.93650793650793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60-4F4E-AFE6-A0D7358791B8}"/>
                </c:ext>
              </c:extLst>
            </c:dLbl>
            <c:dLbl>
              <c:idx val="6"/>
              <c:layout>
                <c:manualLayout>
                  <c:x val="6.796850435841344E-3"/>
                  <c:y val="-1.073430322397355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42-4307-9DAC-4A579A6492A4}"/>
                </c:ext>
              </c:extLst>
            </c:dLbl>
            <c:dLbl>
              <c:idx val="7"/>
              <c:layout>
                <c:manualLayout>
                  <c:x val="1.0687289131506123E-2"/>
                  <c:y val="7.0261705489486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60-4F4E-AFE6-A0D7358791B8}"/>
                </c:ext>
              </c:extLst>
            </c:dLbl>
            <c:dLbl>
              <c:idx val="8"/>
              <c:layout>
                <c:manualLayout>
                  <c:x val="1.7627747562120492E-2"/>
                  <c:y val="9.8797916270175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460-4F4E-AFE6-A0D7358791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ФБГЕ</c:v>
                </c:pt>
                <c:pt idx="1">
                  <c:v>ПФ</c:v>
                </c:pt>
                <c:pt idx="2">
                  <c:v>ФБіП</c:v>
                </c:pt>
                <c:pt idx="3">
                  <c:v>ФУІФЖ</c:v>
                </c:pt>
                <c:pt idx="4">
                  <c:v>ФКМ</c:v>
                </c:pt>
                <c:pt idx="5">
                  <c:v>МФ</c:v>
                </c:pt>
                <c:pt idx="6">
                  <c:v>ФПІС</c:v>
                </c:pt>
                <c:pt idx="7">
                  <c:v>ФКНФМ</c:v>
                </c:pt>
                <c:pt idx="8">
                  <c:v>ФФВС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 formatCode="0%">
                  <c:v>0.68799999999999994</c:v>
                </c:pt>
                <c:pt idx="1">
                  <c:v>0.91100000000000003</c:v>
                </c:pt>
                <c:pt idx="2" formatCode="0%">
                  <c:v>0.753</c:v>
                </c:pt>
                <c:pt idx="3">
                  <c:v>0.67600000000000005</c:v>
                </c:pt>
                <c:pt idx="4">
                  <c:v>1</c:v>
                </c:pt>
                <c:pt idx="5">
                  <c:v>0.83899999999999997</c:v>
                </c:pt>
                <c:pt idx="6">
                  <c:v>0.876</c:v>
                </c:pt>
                <c:pt idx="7">
                  <c:v>0.91200000000000003</c:v>
                </c:pt>
                <c:pt idx="8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460-4F4E-AFE6-A0D7358791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ФБГЕ</c:v>
                </c:pt>
                <c:pt idx="1">
                  <c:v>ПФ</c:v>
                </c:pt>
                <c:pt idx="2">
                  <c:v>ФБіП</c:v>
                </c:pt>
                <c:pt idx="3">
                  <c:v>ФУІФЖ</c:v>
                </c:pt>
                <c:pt idx="4">
                  <c:v>ФКМ</c:v>
                </c:pt>
                <c:pt idx="5">
                  <c:v>МФ</c:v>
                </c:pt>
                <c:pt idx="6">
                  <c:v>ФПІС</c:v>
                </c:pt>
                <c:pt idx="7">
                  <c:v>ФКНФМ</c:v>
                </c:pt>
                <c:pt idx="8">
                  <c:v>ФФВС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E-1460-4F4E-AFE6-A0D7358791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4131728"/>
        <c:axId val="1597175424"/>
      </c:barChart>
      <c:catAx>
        <c:axId val="12141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597175424"/>
        <c:crosses val="autoZero"/>
        <c:auto val="1"/>
        <c:lblAlgn val="ctr"/>
        <c:lblOffset val="100"/>
        <c:noMultiLvlLbl val="0"/>
      </c:catAx>
      <c:valAx>
        <c:axId val="15971754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21413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0B-48C0-A565-E86A52B9973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0B-48C0-A565-E86A52B997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0B-48C0-A565-E86A52B997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0B-48C0-A565-E86A52B997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19,2%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70B-48C0-A565-E86A52B99735}"/>
                </c:ext>
              </c:extLst>
            </c:dLbl>
            <c:dLbl>
              <c:idx val="1"/>
              <c:layout>
                <c:manualLayout>
                  <c:x val="-6.3133748906386705E-2"/>
                  <c:y val="-0.257601027699404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70B-48C0-A565-E86A52B99735}"/>
                </c:ext>
              </c:extLst>
            </c:dLbl>
            <c:dLbl>
              <c:idx val="2"/>
              <c:layout>
                <c:manualLayout>
                  <c:x val="0.12343777340332458"/>
                  <c:y val="0.1658802817528994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70B-48C0-A565-E86A52B99735}"/>
                </c:ext>
              </c:extLst>
            </c:dLbl>
            <c:dLbl>
              <c:idx val="3"/>
              <c:layout>
                <c:manualLayout>
                  <c:x val="3.6527413240011665E-2"/>
                  <c:y val="8.00876111068532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70B-48C0-A565-E86A52B99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відмінно</c:v>
                </c:pt>
                <c:pt idx="1">
                  <c:v>добре</c:v>
                </c:pt>
                <c:pt idx="2">
                  <c:v>задовільно</c:v>
                </c:pt>
                <c:pt idx="3">
                  <c:v>незадовільно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0.192</c:v>
                </c:pt>
                <c:pt idx="1">
                  <c:v>0.64600000000000002</c:v>
                </c:pt>
                <c:pt idx="2" formatCode="0%">
                  <c:v>0.11899999999999999</c:v>
                </c:pt>
                <c:pt idx="3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0B-48C0-A565-E86A52B9973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3D-43F7-B19A-79DC4D1828E2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3D-43F7-B19A-79DC4D1828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3D-43F7-B19A-79DC4D1828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3D-43F7-B19A-79DC4D1828E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19,9%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3D-43F7-B19A-79DC4D1828E2}"/>
                </c:ext>
              </c:extLst>
            </c:dLbl>
            <c:dLbl>
              <c:idx val="1"/>
              <c:layout>
                <c:manualLayout>
                  <c:x val="-0.16512467191601049"/>
                  <c:y val="-0.206670807786456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3D-43F7-B19A-79DC4D1828E2}"/>
                </c:ext>
              </c:extLst>
            </c:dLbl>
            <c:dLbl>
              <c:idx val="2"/>
              <c:layout>
                <c:manualLayout>
                  <c:x val="0.18133238553514144"/>
                  <c:y val="-1.04460276830980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D3D-43F7-B19A-79DC4D1828E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D3D-43F7-B19A-79DC4D182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відмінно</c:v>
                </c:pt>
                <c:pt idx="1">
                  <c:v>добре</c:v>
                </c:pt>
                <c:pt idx="2">
                  <c:v>задовільно</c:v>
                </c:pt>
                <c:pt idx="3">
                  <c:v>незадовільно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0.19900000000000001</c:v>
                </c:pt>
                <c:pt idx="1">
                  <c:v>0.40300000000000002</c:v>
                </c:pt>
                <c:pt idx="2" formatCode="0%">
                  <c:v>0.312</c:v>
                </c:pt>
                <c:pt idx="3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3D-43F7-B19A-79DC4D1828E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97762765169434"/>
          <c:y val="3.7920661536715347E-2"/>
          <c:w val="0.85402237234830569"/>
          <c:h val="0.61712700612259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240096505263489"/>
                  <c:y val="5.7479235581763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4D-4D57-B3EF-9D3CE4C64A08}"/>
                </c:ext>
              </c:extLst>
            </c:dLbl>
            <c:dLbl>
              <c:idx val="2"/>
              <c:layout>
                <c:manualLayout>
                  <c:x val="-5.2550854793771556E-2"/>
                  <c:y val="-5.9280735588411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4F-4235-880D-534BA72AF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зимова заліково-екзаменаційна сесія 2023/2024 року</c:v>
                </c:pt>
                <c:pt idx="1">
                  <c:v>літня заліково-екзаменаційна сесія 2023/2024 року</c:v>
                </c:pt>
                <c:pt idx="2">
                  <c:v>зимова заліково-екзаменаційна сесія 2024/2025 року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0.96299999999999997</c:v>
                </c:pt>
                <c:pt idx="1">
                  <c:v>0.98</c:v>
                </c:pt>
                <c:pt idx="2" formatCode="0.00%">
                  <c:v>0.95699999999999996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D-4D57-B3EF-9D3CE4C64A0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61400719"/>
        <c:axId val="1961398319"/>
      </c:lineChart>
      <c:catAx>
        <c:axId val="1961400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61398319"/>
        <c:crosses val="autoZero"/>
        <c:auto val="1"/>
        <c:lblAlgn val="ctr"/>
        <c:lblOffset val="100"/>
        <c:noMultiLvlLbl val="0"/>
      </c:catAx>
      <c:valAx>
        <c:axId val="1961398319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61400719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24141320178711"/>
          <c:y val="1.6409390402114199E-2"/>
          <c:w val="0.87575858679821283"/>
          <c:h val="0.633668284518577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240096505263489"/>
                  <c:y val="5.7479235581763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BA-485B-8247-92AC60B5B37C}"/>
                </c:ext>
              </c:extLst>
            </c:dLbl>
            <c:dLbl>
              <c:idx val="2"/>
              <c:layout>
                <c:manualLayout>
                  <c:x val="-5.2550854793771556E-2"/>
                  <c:y val="-5.9280735588411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BA-485B-8247-92AC60B5B3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зимова заліково-екзаменаційна сесія 2023/2024 року</c:v>
                </c:pt>
                <c:pt idx="1">
                  <c:v>літня заліково-екзаменаційна сесія 2023/2024 року</c:v>
                </c:pt>
                <c:pt idx="2">
                  <c:v>зимова заліково-екзаменаційна сесія 2024/2025 року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0.94499999999999995</c:v>
                </c:pt>
                <c:pt idx="1">
                  <c:v>0.93</c:v>
                </c:pt>
                <c:pt idx="2" formatCode="0.00%">
                  <c:v>0.91400000000000003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BA-485B-8247-92AC60B5B37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61400719"/>
        <c:axId val="1961398319"/>
      </c:lineChart>
      <c:catAx>
        <c:axId val="1961400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61398319"/>
        <c:crosses val="autoZero"/>
        <c:auto val="1"/>
        <c:lblAlgn val="ctr"/>
        <c:lblOffset val="100"/>
        <c:noMultiLvlLbl val="0"/>
      </c:catAx>
      <c:valAx>
        <c:axId val="1961398319"/>
        <c:scaling>
          <c:orientation val="minMax"/>
          <c:max val="1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61400719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200">
          <a:solidFill>
            <a:schemeClr val="accent6">
              <a:lumMod val="50000"/>
            </a:schemeClr>
          </a:solidFill>
        </a:defRPr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08694225721784"/>
          <c:y val="1.7067865370929546E-2"/>
          <c:w val="0.86883973097112843"/>
          <c:h val="0.752867800627328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711811023622047E-2"/>
                  <c:y val="4.3892471480374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39-4DB0-826B-D91F5E34D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зимова заліково-екзаменаційна сесія 2023/2024 року</c:v>
                </c:pt>
                <c:pt idx="1">
                  <c:v>літня  заліково-екзаменаційна сесія 2023/2024 року</c:v>
                </c:pt>
                <c:pt idx="2">
                  <c:v>зимова заліково-екзаменаційна сесія 2024/2025 року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0.58099999999999996</c:v>
                </c:pt>
                <c:pt idx="1">
                  <c:v>0.56699999999999995</c:v>
                </c:pt>
                <c:pt idx="2">
                  <c:v>0.60499999999999998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39-4DB0-826B-D91F5E34DA7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893951039"/>
        <c:axId val="1893937119"/>
      </c:lineChart>
      <c:catAx>
        <c:axId val="189395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93937119"/>
        <c:crosses val="autoZero"/>
        <c:auto val="1"/>
        <c:lblAlgn val="ctr"/>
        <c:lblOffset val="100"/>
        <c:noMultiLvlLbl val="0"/>
      </c:catAx>
      <c:valAx>
        <c:axId val="1893937119"/>
        <c:scaling>
          <c:orientation val="minMax"/>
          <c:max val="1"/>
          <c:min val="0.30000000000000004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93951039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>
          <a:solidFill>
            <a:schemeClr val="accent6">
              <a:lumMod val="50000"/>
            </a:schemeClr>
          </a:solidFill>
        </a:defRPr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0561023622048"/>
          <c:y val="1.9522435853752431E-2"/>
          <c:w val="0.86166633858267716"/>
          <c:h val="0.7288574160165034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637740594925634E-2"/>
                  <c:y val="3.2761819647341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23-4474-BBEE-99F6D7A972F0}"/>
                </c:ext>
              </c:extLst>
            </c:dLbl>
            <c:dLbl>
              <c:idx val="1"/>
              <c:layout>
                <c:manualLayout>
                  <c:x val="-8.3157558891823455E-2"/>
                  <c:y val="-5.6083792955618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63-4A42-8D08-51A2DAF8B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зимова заліково-екзаменаційна сесія 2023/2024 року</c:v>
                </c:pt>
                <c:pt idx="1">
                  <c:v>літня заліково-екзаменаційна сесія 2023/2024 року</c:v>
                </c:pt>
                <c:pt idx="2">
                  <c:v>зимова заліково-екзаменаційна сесія 2024/2025 року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0.752</c:v>
                </c:pt>
                <c:pt idx="1">
                  <c:v>0.80200000000000005</c:v>
                </c:pt>
                <c:pt idx="2">
                  <c:v>0.83799999999999997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23-4474-BBEE-99F6D7A972F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61400719"/>
        <c:axId val="1961398319"/>
      </c:lineChart>
      <c:catAx>
        <c:axId val="1961400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61398319"/>
        <c:crosses val="autoZero"/>
        <c:auto val="1"/>
        <c:lblAlgn val="ctr"/>
        <c:lblOffset val="100"/>
        <c:noMultiLvlLbl val="0"/>
      </c:catAx>
      <c:valAx>
        <c:axId val="1961398319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61400719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 cmpd="sng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66781589789135E-2"/>
          <c:y val="9.6590936832772228E-2"/>
          <c:w val="0.93947302090994766"/>
          <c:h val="0.70947274234128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3025497154272082E-2"/>
                  <c:y val="6.8898458320139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FF-4AF1-AEC4-6C101CFFEA62}"/>
                </c:ext>
              </c:extLst>
            </c:dLbl>
            <c:dLbl>
              <c:idx val="2"/>
              <c:layout>
                <c:manualLayout>
                  <c:x val="-9.0176518760345051E-3"/>
                  <c:y val="9.18646110935198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FF-4AF1-AEC4-6C101CFFEA62}"/>
                </c:ext>
              </c:extLst>
            </c:dLbl>
            <c:dLbl>
              <c:idx val="3"/>
              <c:layout>
                <c:manualLayout>
                  <c:x val="-2.3597135810728753E-2"/>
                  <c:y val="-1.32881798275079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DB-4CB7-9B1F-6AED8750778D}"/>
                </c:ext>
              </c:extLst>
            </c:dLbl>
            <c:dLbl>
              <c:idx val="4"/>
              <c:layout>
                <c:manualLayout>
                  <c:x val="-1.7776766173785853E-2"/>
                  <c:y val="2.06424121187504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01-4F9D-A0F5-0A1CEB44D8CD}"/>
                </c:ext>
              </c:extLst>
            </c:dLbl>
            <c:dLbl>
              <c:idx val="5"/>
              <c:layout>
                <c:manualLayout>
                  <c:x val="-1.9165468783776746E-2"/>
                  <c:y val="1.14830763866899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DB-4CB7-9B1F-6AED8750778D}"/>
                </c:ext>
              </c:extLst>
            </c:dLbl>
            <c:dLbl>
              <c:idx val="6"/>
              <c:layout>
                <c:manualLayout>
                  <c:x val="-1.90768701568583E-2"/>
                  <c:y val="2.3922774412522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01-4F9D-A0F5-0A1CEB44D8CD}"/>
                </c:ext>
              </c:extLst>
            </c:dLbl>
            <c:dLbl>
              <c:idx val="7"/>
              <c:layout>
                <c:manualLayout>
                  <c:x val="-1.5834302421906189E-2"/>
                  <c:y val="3.37566278598963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01-4F9D-A0F5-0A1CEB44D8CD}"/>
                </c:ext>
              </c:extLst>
            </c:dLbl>
            <c:dLbl>
              <c:idx val="8"/>
              <c:layout>
                <c:manualLayout>
                  <c:x val="-2.1539880427356228E-2"/>
                  <c:y val="-8.32333160393987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01-4F9D-A0F5-0A1CEB44D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ФБГЕ</c:v>
                </c:pt>
                <c:pt idx="1">
                  <c:v>ПФ</c:v>
                </c:pt>
                <c:pt idx="2">
                  <c:v>ФБіП</c:v>
                </c:pt>
                <c:pt idx="3">
                  <c:v>ФУІФЖ</c:v>
                </c:pt>
                <c:pt idx="4">
                  <c:v>ФКМ</c:v>
                </c:pt>
                <c:pt idx="5">
                  <c:v>МФ</c:v>
                </c:pt>
                <c:pt idx="6">
                  <c:v>ФПІС</c:v>
                </c:pt>
                <c:pt idx="7">
                  <c:v>ФКНФМ</c:v>
                </c:pt>
                <c:pt idx="8">
                  <c:v>ФФВС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0.879</c:v>
                </c:pt>
                <c:pt idx="1">
                  <c:v>0.93799999999999994</c:v>
                </c:pt>
                <c:pt idx="2">
                  <c:v>0.96299999999999997</c:v>
                </c:pt>
                <c:pt idx="3">
                  <c:v>0.87</c:v>
                </c:pt>
                <c:pt idx="4">
                  <c:v>0.97199999999999998</c:v>
                </c:pt>
                <c:pt idx="5">
                  <c:v>0.82799999999999996</c:v>
                </c:pt>
                <c:pt idx="6">
                  <c:v>0.93</c:v>
                </c:pt>
                <c:pt idx="7">
                  <c:v>0.94099999999999995</c:v>
                </c:pt>
                <c:pt idx="8">
                  <c:v>0.90800000000000003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01-4F9D-A0F5-0A1CEB44D8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заочна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796307127089031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01-4F9D-A0F5-0A1CEB44D8CD}"/>
                </c:ext>
              </c:extLst>
            </c:dLbl>
            <c:dLbl>
              <c:idx val="1"/>
              <c:layout>
                <c:manualLayout>
                  <c:x val="1.1193880304280663E-2"/>
                  <c:y val="-6.88984583201399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01-4F9D-A0F5-0A1CEB44D8CD}"/>
                </c:ext>
              </c:extLst>
            </c:dLbl>
            <c:dLbl>
              <c:idx val="2"/>
              <c:layout>
                <c:manualLayout>
                  <c:x val="5.4492494757454359E-3"/>
                  <c:y val="-1.7025875982413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01-4F9D-A0F5-0A1CEB44D8CD}"/>
                </c:ext>
              </c:extLst>
            </c:dLbl>
            <c:dLbl>
              <c:idx val="3"/>
              <c:layout>
                <c:manualLayout>
                  <c:x val="2.1326076082788831E-2"/>
                  <c:y val="2.68089145563273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01-4F9D-A0F5-0A1CEB44D8CD}"/>
                </c:ext>
              </c:extLst>
            </c:dLbl>
            <c:dLbl>
              <c:idx val="4"/>
              <c:layout>
                <c:manualLayout>
                  <c:x val="1.5009696145368019E-2"/>
                  <c:y val="5.6746289293595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01-4F9D-A0F5-0A1CEB44D8CD}"/>
                </c:ext>
              </c:extLst>
            </c:dLbl>
            <c:dLbl>
              <c:idx val="5"/>
              <c:layout>
                <c:manualLayout>
                  <c:x val="1.4119438729084193E-3"/>
                  <c:y val="-9.2045446942129092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90,30%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601-4F9D-A0F5-0A1CEB44D8CD}"/>
                </c:ext>
              </c:extLst>
            </c:dLbl>
            <c:dLbl>
              <c:idx val="6"/>
              <c:layout>
                <c:manualLayout>
                  <c:x val="9.9076617694163534E-3"/>
                  <c:y val="-1.4253481587384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01-4F9D-A0F5-0A1CEB44D8CD}"/>
                </c:ext>
              </c:extLst>
            </c:dLbl>
            <c:dLbl>
              <c:idx val="7"/>
              <c:layout>
                <c:manualLayout>
                  <c:x val="6.8549933176280499E-3"/>
                  <c:y val="-3.1007922961035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01-4F9D-A0F5-0A1CEB44D8CD}"/>
                </c:ext>
              </c:extLst>
            </c:dLbl>
            <c:dLbl>
              <c:idx val="8"/>
              <c:layout>
                <c:manualLayout>
                  <c:x val="1.4298698081441309E-2"/>
                  <c:y val="1.07029505357894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01-4F9D-A0F5-0A1CEB44D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9"/>
                <c:pt idx="0">
                  <c:v>ФБГЕ</c:v>
                </c:pt>
                <c:pt idx="1">
                  <c:v>ПФ</c:v>
                </c:pt>
                <c:pt idx="2">
                  <c:v>ФБіП</c:v>
                </c:pt>
                <c:pt idx="3">
                  <c:v>ФУІФЖ</c:v>
                </c:pt>
                <c:pt idx="4">
                  <c:v>ФКМ</c:v>
                </c:pt>
                <c:pt idx="5">
                  <c:v>МФ</c:v>
                </c:pt>
                <c:pt idx="6">
                  <c:v>ФПІС</c:v>
                </c:pt>
                <c:pt idx="7">
                  <c:v>ФКНФМ</c:v>
                </c:pt>
                <c:pt idx="8">
                  <c:v>ФФВС</c:v>
                </c:pt>
              </c:strCache>
            </c:strRef>
          </c:cat>
          <c:val>
            <c:numRef>
              <c:f>Лист1!$C$2:$C$11</c:f>
              <c:numCache>
                <c:formatCode>0.00%</c:formatCode>
                <c:ptCount val="10"/>
                <c:pt idx="0" formatCode="0%">
                  <c:v>1</c:v>
                </c:pt>
                <c:pt idx="1">
                  <c:v>0.98299999999999998</c:v>
                </c:pt>
                <c:pt idx="2">
                  <c:v>0.98599999999999999</c:v>
                </c:pt>
                <c:pt idx="3">
                  <c:v>0.86799999999999999</c:v>
                </c:pt>
                <c:pt idx="4" formatCode="0%">
                  <c:v>1</c:v>
                </c:pt>
                <c:pt idx="5" formatCode="0%">
                  <c:v>0.90300000000000002</c:v>
                </c:pt>
                <c:pt idx="6">
                  <c:v>0.95299999999999996</c:v>
                </c:pt>
                <c:pt idx="7">
                  <c:v>1</c:v>
                </c:pt>
                <c:pt idx="8">
                  <c:v>0.88900000000000001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601-4F9D-A0F5-0A1CEB44D8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9"/>
                <c:pt idx="0">
                  <c:v>ФБГЕ</c:v>
                </c:pt>
                <c:pt idx="1">
                  <c:v>ПФ</c:v>
                </c:pt>
                <c:pt idx="2">
                  <c:v>ФБіП</c:v>
                </c:pt>
                <c:pt idx="3">
                  <c:v>ФУІФЖ</c:v>
                </c:pt>
                <c:pt idx="4">
                  <c:v>ФКМ</c:v>
                </c:pt>
                <c:pt idx="5">
                  <c:v>МФ</c:v>
                </c:pt>
                <c:pt idx="6">
                  <c:v>ФПІС</c:v>
                </c:pt>
                <c:pt idx="7">
                  <c:v>ФКНФМ</c:v>
                </c:pt>
                <c:pt idx="8">
                  <c:v>ФФВС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F-6601-4F9D-A0F5-0A1CEB44D8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4131728"/>
        <c:axId val="1597175424"/>
      </c:barChart>
      <c:catAx>
        <c:axId val="12141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597175424"/>
        <c:crosses val="autoZero"/>
        <c:auto val="1"/>
        <c:lblAlgn val="ctr"/>
        <c:lblOffset val="100"/>
        <c:noMultiLvlLbl val="0"/>
      </c:catAx>
      <c:valAx>
        <c:axId val="1597175424"/>
        <c:scaling>
          <c:orientation val="minMax"/>
          <c:max val="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121413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39324401939544651"/>
          <c:y val="0.9143150923610055"/>
          <c:w val="0.19748058009615674"/>
          <c:h val="7.420183125230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D5CED-0D6A-4A61-95F9-48F5A16AFC03}" type="datetimeFigureOut">
              <a:rPr lang="uk-UA" smtClean="0"/>
              <a:pPr/>
              <a:t>15.04.2025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D4A98-35E7-4F44-89C9-BE48D7274B9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59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D4A98-35E7-4F44-89C9-BE48D7274B9A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00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15.04.2025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376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15.04.2025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6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15.04.2025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85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15.04.2025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94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15.04.2025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6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15.04.2025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45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15.04.2025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994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15.04.2025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691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15.04.2025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9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15.04.2025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7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15.04.2025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1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994F-20DC-44BD-AAA0-CBF3F40A2F4D}" type="datetimeFigureOut">
              <a:rPr lang="uk-UA" smtClean="0"/>
              <a:pPr/>
              <a:t>15.04.2025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96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351" y="1017037"/>
            <a:ext cx="10515600" cy="2411963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зимової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заліково-екзаменаційної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2024/2025 н. р.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денної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заочної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4111" y="5132506"/>
            <a:ext cx="10515600" cy="1162756"/>
          </a:xfrm>
        </p:spPr>
        <p:txBody>
          <a:bodyPr anchor="t"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                                                Доповідач:   керівниця відділу забезпечення якості освіти</a:t>
            </a:r>
          </a:p>
          <a:p>
            <a:pPr algn="r"/>
            <a:r>
              <a:rPr lang="uk-UA" sz="2000" dirty="0">
                <a:solidFill>
                  <a:schemeClr val="tx1"/>
                </a:solidFill>
              </a:rPr>
              <a:t>                                                                      Черкашина Тетяна Олександрівна</a:t>
            </a:r>
          </a:p>
        </p:txBody>
      </p:sp>
    </p:spTree>
    <p:extLst>
      <p:ext uri="{BB962C8B-B14F-4D97-AF65-F5344CB8AC3E}">
        <p14:creationId xmlns:p14="http://schemas.microsoft.com/office/powerpoint/2010/main" val="205847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8873065" y="2393953"/>
            <a:ext cx="2980267" cy="2151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87249" y="882051"/>
            <a:ext cx="9056511" cy="776980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25%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бакалаврського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E6A99FCE-6EF7-CB1C-18ED-B1DEEC201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988594"/>
              </p:ext>
            </p:extLst>
          </p:nvPr>
        </p:nvGraphicFramePr>
        <p:xfrm>
          <a:off x="160772" y="1853387"/>
          <a:ext cx="1103309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5808">
                  <a:extLst>
                    <a:ext uri="{9D8B030D-6E8A-4147-A177-3AD203B41FA5}">
                      <a16:colId xmlns:a16="http://schemas.microsoft.com/office/drawing/2014/main" val="3589678221"/>
                    </a:ext>
                  </a:extLst>
                </a:gridCol>
                <a:gridCol w="5427283">
                  <a:extLst>
                    <a:ext uri="{9D8B030D-6E8A-4147-A177-3AD203B41FA5}">
                      <a16:colId xmlns:a16="http://schemas.microsoft.com/office/drawing/2014/main" val="76992650"/>
                    </a:ext>
                  </a:extLst>
                </a:gridCol>
              </a:tblGrid>
              <a:tr h="441982"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Денна форма навчання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 форма навчання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57085"/>
                  </a:ext>
                </a:extLst>
              </a:tr>
              <a:tr h="1306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 і </a:t>
                      </a:r>
                      <a:r>
                        <a:rPr lang="ru-RU" sz="2000" b="0" i="0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реакція</a:t>
                      </a:r>
                      <a:r>
                        <a:rPr lang="ru-RU" sz="2000" b="0" i="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23,1%;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2000" b="0" i="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2000" b="0" i="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000" b="0" i="0" noProof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Фізична</a:t>
                      </a:r>
                      <a:r>
                        <a:rPr lang="ru-RU" sz="2000" b="0" i="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культура) – 22,2%.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b="0" i="0" noProof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None/>
                      </a:pP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Середня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освіта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Фізична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культура) – 0%;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None/>
                      </a:pP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Середня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освіта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Історія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– 0%;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None/>
                      </a:pP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Хімія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– 0%.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b="0" noProof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060026"/>
                  </a:ext>
                </a:extLst>
              </a:tr>
            </a:tbl>
          </a:graphicData>
        </a:graphic>
      </p:graphicFrame>
      <p:sp>
        <p:nvSpPr>
          <p:cNvPr id="8" name="AutoShape 2">
            <a:extLst>
              <a:ext uri="{FF2B5EF4-FFF2-40B4-BE49-F238E27FC236}">
                <a16:creationId xmlns:a16="http://schemas.microsoft.com/office/drawing/2014/main" id="{FCD55D23-8F5B-A52B-4998-CAF929AC4D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9199" y="3325282"/>
            <a:ext cx="4286250" cy="27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4" name="Таблица 12">
            <a:extLst>
              <a:ext uri="{FF2B5EF4-FFF2-40B4-BE49-F238E27FC236}">
                <a16:creationId xmlns:a16="http://schemas.microsoft.com/office/drawing/2014/main" id="{B63945E7-23CA-08DE-2D3F-9DFF95470A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777545"/>
              </p:ext>
            </p:extLst>
          </p:nvPr>
        </p:nvGraphicFramePr>
        <p:xfrm>
          <a:off x="160773" y="4577432"/>
          <a:ext cx="11033090" cy="201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8335">
                  <a:extLst>
                    <a:ext uri="{9D8B030D-6E8A-4147-A177-3AD203B41FA5}">
                      <a16:colId xmlns:a16="http://schemas.microsoft.com/office/drawing/2014/main" val="3589678221"/>
                    </a:ext>
                  </a:extLst>
                </a:gridCol>
                <a:gridCol w="5254755">
                  <a:extLst>
                    <a:ext uri="{9D8B030D-6E8A-4147-A177-3AD203B41FA5}">
                      <a16:colId xmlns:a16="http://schemas.microsoft.com/office/drawing/2014/main" val="76992650"/>
                    </a:ext>
                  </a:extLst>
                </a:gridCol>
              </a:tblGrid>
              <a:tr h="49151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Денна форма навчання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Заочна форма навчання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57085"/>
                  </a:ext>
                </a:extLst>
              </a:tr>
              <a:tr h="1522777">
                <a:tc>
                  <a:txBody>
                    <a:bodyPr/>
                    <a:lstStyle/>
                    <a:p>
                      <a:pPr indent="-1270" rtl="0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Науки про Землю – 23,8%;</a:t>
                      </a:r>
                      <a:endParaRPr lang="ru-RU" sz="2000" b="0" dirty="0">
                        <a:effectLst/>
                      </a:endParaRPr>
                    </a:p>
                    <a:p>
                      <a:pPr indent="-1270" rtl="0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Медицина – 22,4%;</a:t>
                      </a:r>
                      <a:endParaRPr lang="ru-RU" sz="2000" b="0" dirty="0">
                        <a:effectLst/>
                      </a:endParaRPr>
                    </a:p>
                    <a:p>
                      <a:pPr indent="-1270" rtl="0">
                        <a:buNone/>
                      </a:pP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Комп'ютерні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науки – 22,2%.</a:t>
                      </a:r>
                      <a:endParaRPr lang="ru-RU" sz="2400" b="1" i="0" u="none" strike="noStrike" kern="1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060026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BDFD6C5-97F0-A56D-40EC-4FA4D7E344E3}"/>
              </a:ext>
            </a:extLst>
          </p:cNvPr>
          <p:cNvSpPr txBox="1">
            <a:spLocks/>
          </p:cNvSpPr>
          <p:nvPr/>
        </p:nvSpPr>
        <p:spPr>
          <a:xfrm>
            <a:off x="522210" y="3684962"/>
            <a:ext cx="9056511" cy="776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25%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(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5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1B3DE-311C-2F44-7D48-0E1121FE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3" y="160844"/>
            <a:ext cx="10515600" cy="617369"/>
          </a:xfrm>
        </p:spPr>
        <p:txBody>
          <a:bodyPr>
            <a:normAutofit/>
          </a:bodyPr>
          <a:lstStyle/>
          <a:p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E468D-B09A-98FE-67F0-654EDE92C8F3}"/>
              </a:ext>
            </a:extLst>
          </p:cNvPr>
          <p:cNvSpPr txBox="1"/>
          <p:nvPr/>
        </p:nvSpPr>
        <p:spPr>
          <a:xfrm>
            <a:off x="252919" y="850152"/>
            <a:ext cx="11653736" cy="5445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180340" algn="l"/>
                <a:tab pos="630555" algn="l"/>
              </a:tabLst>
            </a:pP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Затвердити результати зимової </a:t>
            </a:r>
            <a:r>
              <a:rPr lang="uk-UA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заліково</a:t>
            </a: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-екзаменаційної сесії 2024/2025 н. р.                                                                  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180340" algn="l"/>
                <a:tab pos="630555" algn="l"/>
              </a:tabLst>
            </a:pP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Деканам факультетів спільно із завідувачами кафедр і гарантами ОП:</a:t>
            </a:r>
          </a:p>
          <a:p>
            <a:pPr marL="360363" lvl="0" indent="87313" algn="just">
              <a:lnSpc>
                <a:spcPct val="115000"/>
              </a:lnSpc>
              <a:buFont typeface="+mj-lt"/>
              <a:buAutoNum type="arabicParenR"/>
              <a:tabLst>
                <a:tab pos="630555" algn="l"/>
              </a:tabLst>
            </a:pP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розглянути результати зимової </a:t>
            </a:r>
            <a:r>
              <a:rPr lang="uk-UA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заліково</a:t>
            </a: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-екзаменаційної сесії та її динаміку на засіданнях кафедр, науково-методичних та вчених рад факультетів для визначення напрямів підвищення рівня успішності та якості знань здобувачів вищої освіти;</a:t>
            </a:r>
          </a:p>
          <a:p>
            <a:pPr marL="360363" lvl="0" indent="87313" algn="just">
              <a:lnSpc>
                <a:spcPct val="115000"/>
              </a:lnSpc>
              <a:buFont typeface="+mj-lt"/>
              <a:buAutoNum type="arabicParenR"/>
              <a:tabLst>
                <a:tab pos="630555" algn="l"/>
              </a:tabLst>
            </a:pP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залучати науково-педагогічних працівників, які викладають на освітніх програмах, що реалізуються на факультетах, до обговорення питань динаміки успішності та якості знань здобувачів; </a:t>
            </a:r>
          </a:p>
          <a:p>
            <a:pPr marL="360363" lvl="0" indent="87313" algn="just">
              <a:lnSpc>
                <a:spcPct val="115000"/>
              </a:lnSpc>
              <a:buFont typeface="+mj-lt"/>
              <a:buAutoNum type="arabicParenR"/>
              <a:tabLst>
                <a:tab pos="630555" algn="l"/>
              </a:tabLst>
            </a:pP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 разі необхідності, ініціювати перегляд та удосконалення навчально-методичного забезпечення освітніх програм;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 startAt="3"/>
              <a:tabLst>
                <a:tab pos="270510" algn="l"/>
                <a:tab pos="630555" algn="l"/>
              </a:tabLst>
            </a:pP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Деканам факультетів спільно із заступниками деканів із забезпечення якості освіти здійснювати контрольно-моніторингові функції щодо кореляції відвідувань здобувачами навчальних занять та складання ними форм контролю.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3"/>
              <a:tabLst>
                <a:tab pos="180340" algn="l"/>
              </a:tabLst>
            </a:pP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Керівниці відділу забезпечення якості освіти </a:t>
            </a:r>
            <a:r>
              <a:rPr lang="uk-UA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Т.Черкашиній</a:t>
            </a: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під час </a:t>
            </a:r>
            <a:r>
              <a:rPr lang="uk-UA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літньої</a:t>
            </a: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заліково</a:t>
            </a: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-екзаменаційної сесії 2024/2025 </a:t>
            </a:r>
            <a:r>
              <a:rPr lang="uk-UA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здійснити контрольний моніторинг аналізу успішності та якості знань здобувачів, які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індивідуальний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відвідування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занять у І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семестрі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2024/2025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здобувачів, які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</a:t>
            </a:r>
            <a:r>
              <a:rPr lang="uk-UA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тимуть</a:t>
            </a: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літню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заліково-екзаменаційну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сесію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індивідуальні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терміни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9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9344" y="1001745"/>
            <a:ext cx="4715933" cy="73353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Денна форма навчання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0223" y="2182604"/>
            <a:ext cx="5537799" cy="37799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–  2046 здобувачів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Академвідпустка –  14 здобувачів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Складали сесію –  2032 здобувачів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склали сесію – 177 здобувача (8,7%)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0" y="1009669"/>
            <a:ext cx="4715933" cy="733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Заочна форма навчання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517534" y="2216555"/>
            <a:ext cx="5674466" cy="33753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–  649 здобувачів</a:t>
            </a:r>
            <a:endParaRPr lang="uk-UA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Академвідпустка –  2 здобувачів</a:t>
            </a:r>
            <a:endParaRPr lang="uk-UA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Складали сесію –  647 здобувачів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склали сесію –  28 здобувачів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uk-UA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7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CF444E-AB6E-8F5E-F813-0CF643EF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06" y="1256795"/>
            <a:ext cx="10593388" cy="725487"/>
          </a:xfrm>
          <a:prstGeom prst="rect">
            <a:avLst/>
          </a:prstGeom>
        </p:spPr>
      </p:pic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A397D41D-03C5-B557-ED63-EFCBDA33FD0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8037806"/>
              </p:ext>
            </p:extLst>
          </p:nvPr>
        </p:nvGraphicFramePr>
        <p:xfrm>
          <a:off x="283030" y="1982282"/>
          <a:ext cx="5714546" cy="471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36377447-5DE9-95A9-9EC3-592BFE6FF24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44101944"/>
              </p:ext>
            </p:extLst>
          </p:nvPr>
        </p:nvGraphicFramePr>
        <p:xfrm>
          <a:off x="6172200" y="2064728"/>
          <a:ext cx="6019800" cy="463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E6BD64-CABE-CF60-99A1-09A7F2717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179" y="162325"/>
            <a:ext cx="7382486" cy="1012024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C271AFD-2AA9-B749-6FF4-70FE417CF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065564"/>
              </p:ext>
            </p:extLst>
          </p:nvPr>
        </p:nvGraphicFramePr>
        <p:xfrm>
          <a:off x="6096000" y="2064728"/>
          <a:ext cx="5486400" cy="448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FB1AD7D-F4DB-B572-C5F9-3D8513E57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397155"/>
              </p:ext>
            </p:extLst>
          </p:nvPr>
        </p:nvGraphicFramePr>
        <p:xfrm>
          <a:off x="511176" y="2064728"/>
          <a:ext cx="5486400" cy="440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4729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CF444E-AB6E-8F5E-F813-0CF643EF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06" y="1256795"/>
            <a:ext cx="10593388" cy="725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03830-D99E-0CAF-5CE7-68DC1CE3829E}"/>
              </a:ext>
            </a:extLst>
          </p:cNvPr>
          <p:cNvSpPr txBox="1"/>
          <p:nvPr/>
        </p:nvSpPr>
        <p:spPr>
          <a:xfrm>
            <a:off x="295276" y="410836"/>
            <a:ext cx="11333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Динаміка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успішності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результатами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сесій</a:t>
            </a:r>
            <a:endParaRPr lang="uk-UA" sz="24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6C91176-3D2D-DE62-D18D-06CBC81B2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92823"/>
              </p:ext>
            </p:extLst>
          </p:nvPr>
        </p:nvGraphicFramePr>
        <p:xfrm>
          <a:off x="5996763" y="2426379"/>
          <a:ext cx="6195237" cy="443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97AD080-E373-9647-AD25-6E933BED1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540579"/>
              </p:ext>
            </p:extLst>
          </p:nvPr>
        </p:nvGraphicFramePr>
        <p:xfrm>
          <a:off x="-99237" y="2368887"/>
          <a:ext cx="6195237" cy="448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951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CF444E-AB6E-8F5E-F813-0CF643EF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06" y="1256795"/>
            <a:ext cx="10593388" cy="72548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95D14B8-7EEF-3477-BB8D-19D7E9E49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97244"/>
            <a:ext cx="5724524" cy="5726518"/>
          </a:xfrm>
        </p:spPr>
        <p:txBody>
          <a:bodyPr>
            <a:normAutofit fontScale="92500" lnSpcReduction="10000"/>
          </a:bodyPr>
          <a:lstStyle/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 з минулорічною </a:t>
            </a:r>
            <a:r>
              <a:rPr lang="uk-UA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зимовою</a:t>
            </a:r>
            <a:r>
              <a:rPr lang="uk-UA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сесією маємо:</a:t>
            </a:r>
          </a:p>
          <a:p>
            <a:pPr marL="22733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uk-UA" b="0" dirty="0">
              <a:effectLst/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uk-UA" sz="1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uk-UA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показника абсолютної успішності на факультетах: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ФКНФМ– на 6,5%;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ФПІС– на 3,3%;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ФБГЕ– на 2,7%.</a:t>
            </a: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зниження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показника абсолютної успішності на факультетах: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МФ</a:t>
            </a:r>
            <a:r>
              <a:rPr lang="ru-RU" sz="18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– на 9,7%;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ФУІФЖ– на 8,1%;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ФФВС</a:t>
            </a:r>
            <a:r>
              <a:rPr lang="ru-RU" sz="18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на </a:t>
            </a:r>
            <a:r>
              <a:rPr lang="ru-RU" sz="18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2,8%;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ФБП</a:t>
            </a:r>
            <a:r>
              <a:rPr lang="ru-RU" sz="18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– на 0,2%;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ФП</a:t>
            </a:r>
            <a:r>
              <a:rPr lang="ru-RU" sz="18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  – на 0,1%.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6A0D7A6-E384-6DC8-BF18-A5ADFE2AA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5276" y="1997244"/>
            <a:ext cx="5702299" cy="4938577"/>
          </a:xfrm>
        </p:spPr>
        <p:txBody>
          <a:bodyPr>
            <a:normAutofit fontScale="92500" lnSpcReduction="10000"/>
          </a:bodyPr>
          <a:lstStyle/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 з минулорічною зимовою сесією маємо:</a:t>
            </a:r>
          </a:p>
          <a:p>
            <a:pPr marL="22733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uk-UA" b="0" dirty="0">
              <a:effectLst/>
            </a:endParaRPr>
          </a:p>
          <a:p>
            <a:pPr marL="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uk-UA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показника абсолютної успішності на факультетах: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algn="just" fontAlgn="base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ФКНФМ– на 0,8%;</a:t>
            </a:r>
          </a:p>
          <a:p>
            <a:pPr algn="just" fontAlgn="base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ФБФ– на 0,4%;</a:t>
            </a:r>
          </a:p>
          <a:p>
            <a:pPr algn="just" fontAlgn="base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ФКМ– на 0,3%;</a:t>
            </a:r>
          </a:p>
          <a:p>
            <a:pPr algn="just" fontAlgn="base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ФФВС– на 0,2%.</a:t>
            </a:r>
          </a:p>
          <a:p>
            <a:pPr marL="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uk-UA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uk-UA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показника абсолютної успішності на факультетах:</a:t>
            </a:r>
            <a:endParaRPr lang="uk-UA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МФ– на 10,6%;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Ф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БГЕ– на 9,4%;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ФУІФЖ– на 7,8%;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ПФ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3,5%;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ФПІС– на 1%.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B03830-D99E-0CAF-5CE7-68DC1CE3829E}"/>
              </a:ext>
            </a:extLst>
          </p:cNvPr>
          <p:cNvSpPr txBox="1"/>
          <p:nvPr/>
        </p:nvSpPr>
        <p:spPr>
          <a:xfrm>
            <a:off x="295276" y="410836"/>
            <a:ext cx="11333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Динаміка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успішності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результатами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зимових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сесій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5950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CF444E-AB6E-8F5E-F813-0CF643EFA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47" y="1315879"/>
            <a:ext cx="10951707" cy="725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9BE38-7636-E414-7D8A-ED028D7B2324}"/>
              </a:ext>
            </a:extLst>
          </p:cNvPr>
          <p:cNvSpPr txBox="1"/>
          <p:nvPr/>
        </p:nvSpPr>
        <p:spPr>
          <a:xfrm>
            <a:off x="291527" y="314400"/>
            <a:ext cx="11468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Динаміка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знань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результатами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сесій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2023/2024 -2024/2025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н.р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sz="24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3433711-716B-B7BD-4679-25524CB15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312628"/>
              </p:ext>
            </p:extLst>
          </p:nvPr>
        </p:nvGraphicFramePr>
        <p:xfrm>
          <a:off x="0" y="2399584"/>
          <a:ext cx="6096000" cy="429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B331D6B-A036-23B4-6182-BC21CF693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462668"/>
              </p:ext>
            </p:extLst>
          </p:nvPr>
        </p:nvGraphicFramePr>
        <p:xfrm>
          <a:off x="6096001" y="2382329"/>
          <a:ext cx="6096000" cy="447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5603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CF444E-AB6E-8F5E-F813-0CF643EF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06" y="1256795"/>
            <a:ext cx="10593388" cy="725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C9BE38-7636-E414-7D8A-ED028D7B2324}"/>
              </a:ext>
            </a:extLst>
          </p:cNvPr>
          <p:cNvSpPr txBox="1"/>
          <p:nvPr/>
        </p:nvSpPr>
        <p:spPr>
          <a:xfrm>
            <a:off x="282102" y="352907"/>
            <a:ext cx="11468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Динаміка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знань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результатами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зимової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сесі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uk-UA" sz="2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59B34DD-693A-0FE1-19DB-735DD6CA1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2102" y="2055173"/>
            <a:ext cx="5715473" cy="5123840"/>
          </a:xfrm>
        </p:spPr>
        <p:txBody>
          <a:bodyPr>
            <a:normAutofit fontScale="55000" lnSpcReduction="20000"/>
          </a:bodyPr>
          <a:lstStyle/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9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 з минулорічною зимовою сесією маємо: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29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9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uk-UA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показника якості знань на факультетах:</a:t>
            </a:r>
          </a:p>
          <a:p>
            <a:pPr marL="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uk-UA" sz="29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uk-UA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ФПІС– на 3,2%;</a:t>
            </a:r>
          </a:p>
          <a:p>
            <a:pPr marL="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uk-UA" sz="29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uk-UA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ФКМ– на 1,5%;</a:t>
            </a:r>
          </a:p>
          <a:p>
            <a:pPr marL="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uk-UA" sz="29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uk-UA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ФКНФМ– на 9,1%;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uk-UA" sz="29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uk-UA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ФБГЕ– на 2,5%;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uk-UA" sz="29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uk-UA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МФ– на  3,4%;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uk-UA" sz="29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uk-UA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ФУІФЖ– на 2,3%;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endParaRPr lang="uk-UA" sz="29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</a:pPr>
            <a:r>
              <a:rPr lang="uk-UA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ФВВС– на 2,8%.</a:t>
            </a:r>
          </a:p>
          <a:p>
            <a:pPr marL="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uk-UA" sz="29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uk-UA" sz="29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uk-UA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показника якості знань на факультетах:</a:t>
            </a:r>
          </a:p>
          <a:p>
            <a:pPr marL="0" indent="0" algn="just" fontAlgn="base">
              <a:spcBef>
                <a:spcPts val="0"/>
              </a:spcBef>
              <a:buNone/>
            </a:pPr>
            <a:endParaRPr lang="uk-UA" sz="29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ФП – на 8,4%; 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9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ФБП– на 3,4%.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27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uk-UA" b="0" dirty="0">
                <a:effectLst/>
              </a:rPr>
            </a:br>
            <a:endParaRPr lang="uk-UA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9C35685-AC88-6224-62C1-0527D9DB2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5171"/>
            <a:ext cx="5715472" cy="5323823"/>
          </a:xfrm>
        </p:spPr>
        <p:txBody>
          <a:bodyPr>
            <a:normAutofit fontScale="55000" lnSpcReduction="20000"/>
          </a:bodyPr>
          <a:lstStyle/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9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 з минулорічною </a:t>
            </a:r>
            <a:r>
              <a:rPr lang="uk-UA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зимово</a:t>
            </a:r>
            <a:r>
              <a:rPr lang="uk-UA" sz="29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 сесією маємо: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29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9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uk-UA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показника якості знань на факультетах: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29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ФКМ– на 28,1%;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МФ – на 27,6%;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ФУІФЖ– на 11,9%;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ФКНФМ– на 10,6%;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</a:t>
            </a:r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на 8,3%;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ФПІС– на 5,7%;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ФБП– на 5,3%.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kumimoji="0" lang="uk-UA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показника якості знань на факультетах: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ФВВС– на 19,5%;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9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ФБГЕ–на 6,2 %. </a:t>
            </a:r>
          </a:p>
          <a:p>
            <a:pPr marL="0" indent="0">
              <a:buNone/>
            </a:pP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176308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55D360-206E-64F3-BFEA-62A237CA8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421" y="262918"/>
            <a:ext cx="8766808" cy="810838"/>
          </a:xfrm>
          <a:prstGeom prst="rect">
            <a:avLst/>
          </a:prstGeom>
        </p:spPr>
      </p:pic>
      <p:graphicFrame>
        <p:nvGraphicFramePr>
          <p:cNvPr id="14" name="Объект 6">
            <a:extLst>
              <a:ext uri="{FF2B5EF4-FFF2-40B4-BE49-F238E27FC236}">
                <a16:creationId xmlns:a16="http://schemas.microsoft.com/office/drawing/2014/main" id="{769F0A8E-009B-2205-2646-B37FDEBA2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088086"/>
              </p:ext>
            </p:extLst>
          </p:nvPr>
        </p:nvGraphicFramePr>
        <p:xfrm>
          <a:off x="166275" y="939058"/>
          <a:ext cx="12675140" cy="552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787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992DB-B694-42A2-5BC4-8B80CF2E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664" y="335902"/>
            <a:ext cx="8632371" cy="733530"/>
          </a:xfrm>
        </p:spPr>
        <p:txBody>
          <a:bodyPr>
            <a:no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якості знань здобувачів за факультетами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4447FDE-5541-1B68-2DFF-D2043537F4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2847621"/>
              </p:ext>
            </p:extLst>
          </p:nvPr>
        </p:nvGraphicFramePr>
        <p:xfrm>
          <a:off x="338667" y="1208314"/>
          <a:ext cx="11211075" cy="542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0121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1285C"/>
      </a:dk1>
      <a:lt1>
        <a:srgbClr val="FFFFFF"/>
      </a:lt1>
      <a:dk2>
        <a:srgbClr val="003E75"/>
      </a:dk2>
      <a:lt2>
        <a:srgbClr val="F6E342"/>
      </a:lt2>
      <a:accent1>
        <a:srgbClr val="0058A8"/>
      </a:accent1>
      <a:accent2>
        <a:srgbClr val="3FA9F5"/>
      </a:accent2>
      <a:accent3>
        <a:srgbClr val="F6E342"/>
      </a:accent3>
      <a:accent4>
        <a:srgbClr val="75BDFF"/>
      </a:accent4>
      <a:accent5>
        <a:srgbClr val="6B6B6B"/>
      </a:accent5>
      <a:accent6>
        <a:srgbClr val="414141"/>
      </a:accent6>
      <a:hlink>
        <a:srgbClr val="FFFFFF"/>
      </a:hlink>
      <a:folHlink>
        <a:srgbClr val="FFFFFF"/>
      </a:folHlink>
    </a:clrScheme>
    <a:fontScheme name="KSU Ukraine">
      <a:majorFont>
        <a:latin typeface="Helvetica Bold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4752</TotalTime>
  <Words>710</Words>
  <Application>Microsoft Office PowerPoint</Application>
  <PresentationFormat>Широкий екран</PresentationFormat>
  <Paragraphs>148</Paragraphs>
  <Slides>11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</vt:lpstr>
      <vt:lpstr>Helvetica Bold</vt:lpstr>
      <vt:lpstr>Noto Sans Symbols</vt:lpstr>
      <vt:lpstr>Times New Roman</vt:lpstr>
      <vt:lpstr>Тема Office</vt:lpstr>
      <vt:lpstr>Про результати зимової заліково-екзаменаційної сесії 2024/2025 н. р.  денної та заочної форм навчання</vt:lpstr>
      <vt:lpstr>Денна форма навчання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Показник якості знань здобувачів за факультетами</vt:lpstr>
      <vt:lpstr>Нижче за 25% показник якості знань мають здобувачі освітніх програм першого (бакалаврського) рівня:</vt:lpstr>
      <vt:lpstr>Проєкт рішення: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Головна тема презентації на 2 строчки</dc:title>
  <dc:creator>Учетная запись Майкрософт</dc:creator>
  <cp:lastModifiedBy>Черкашина Тетяна Олександрівна</cp:lastModifiedBy>
  <cp:revision>156</cp:revision>
  <dcterms:created xsi:type="dcterms:W3CDTF">2022-07-21T13:42:41Z</dcterms:created>
  <dcterms:modified xsi:type="dcterms:W3CDTF">2025-04-15T06:37:56Z</dcterms:modified>
</cp:coreProperties>
</file>